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18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351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E2D229-BB9C-426E-9CAB-86E308B9A145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577654-F50F-4247-B145-290F692BE0C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118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77654-F50F-4247-B145-290F692BE0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18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5BA0C-DA9D-4FAE-AB59-AA78BED491AD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C96D36CD-5D77-434B-A857-A75E5C1AA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64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5BA0C-DA9D-4FAE-AB59-AA78BED491AD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96D36CD-5D77-434B-A857-A75E5C1AA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031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5BA0C-DA9D-4FAE-AB59-AA78BED491AD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96D36CD-5D77-434B-A857-A75E5C1AA8BF}" type="slidenum">
              <a:rPr lang="en-US" smtClean="0"/>
              <a:t>‹N°›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08209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5BA0C-DA9D-4FAE-AB59-AA78BED491AD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96D36CD-5D77-434B-A857-A75E5C1AA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744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5BA0C-DA9D-4FAE-AB59-AA78BED491AD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96D36CD-5D77-434B-A857-A75E5C1AA8BF}" type="slidenum">
              <a:rPr lang="en-US" smtClean="0"/>
              <a:t>‹N°›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067659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5BA0C-DA9D-4FAE-AB59-AA78BED491AD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96D36CD-5D77-434B-A857-A75E5C1AA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3281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5BA0C-DA9D-4FAE-AB59-AA78BED491AD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D36CD-5D77-434B-A857-A75E5C1AA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886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5BA0C-DA9D-4FAE-AB59-AA78BED491AD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D36CD-5D77-434B-A857-A75E5C1AA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89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5BA0C-DA9D-4FAE-AB59-AA78BED491AD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D36CD-5D77-434B-A857-A75E5C1AA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377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5BA0C-DA9D-4FAE-AB59-AA78BED491AD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96D36CD-5D77-434B-A857-A75E5C1AA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630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5BA0C-DA9D-4FAE-AB59-AA78BED491AD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96D36CD-5D77-434B-A857-A75E5C1AA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864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5BA0C-DA9D-4FAE-AB59-AA78BED491AD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96D36CD-5D77-434B-A857-A75E5C1AA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02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5BA0C-DA9D-4FAE-AB59-AA78BED491AD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D36CD-5D77-434B-A857-A75E5C1AA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1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5BA0C-DA9D-4FAE-AB59-AA78BED491AD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D36CD-5D77-434B-A857-A75E5C1AA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979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5BA0C-DA9D-4FAE-AB59-AA78BED491AD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D36CD-5D77-434B-A857-A75E5C1AA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50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5BA0C-DA9D-4FAE-AB59-AA78BED491AD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96D36CD-5D77-434B-A857-A75E5C1AA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303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85BA0C-DA9D-4FAE-AB59-AA78BED491AD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96D36CD-5D77-434B-A857-A75E5C1AA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631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hyperlink" Target="https://github.com/Alexandre-Jeandel/ProjectOpenClassroom/tree/main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kaggle.com/c/home-credit-default-risk/data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0E1398-FF50-9C5E-53D9-5430B9952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6868" y="1721069"/>
            <a:ext cx="8915399" cy="2262781"/>
          </a:xfrm>
        </p:spPr>
        <p:txBody>
          <a:bodyPr>
            <a:normAutofit fontScale="90000"/>
          </a:bodyPr>
          <a:lstStyle/>
          <a:p>
            <a:r>
              <a:rPr lang="fr-FR" dirty="0"/>
              <a:t>Projet 7</a:t>
            </a:r>
            <a:br>
              <a:rPr lang="fr-FR" dirty="0"/>
            </a:br>
            <a:r>
              <a:rPr lang="fr-FR" b="1" dirty="0"/>
              <a:t>Implémentez un modèle </a:t>
            </a:r>
            <a:br>
              <a:rPr lang="fr-FR" b="1" dirty="0"/>
            </a:br>
            <a:r>
              <a:rPr lang="fr-FR" b="1" dirty="0"/>
              <a:t>de </a:t>
            </a:r>
            <a:r>
              <a:rPr lang="fr-FR" b="1" dirty="0" err="1"/>
              <a:t>scoring</a:t>
            </a:r>
            <a:endParaRPr lang="fr-FR" b="1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EA2E26E-A909-F81B-2418-B3E6D91B86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359554"/>
            <a:ext cx="12123683" cy="2498446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Alexandre </a:t>
            </a:r>
          </a:p>
          <a:p>
            <a:r>
              <a:rPr lang="en-US" sz="1600" dirty="0">
                <a:solidFill>
                  <a:schemeClr val="bg1"/>
                </a:solidFill>
              </a:rPr>
              <a:t>Jeandel</a:t>
            </a:r>
          </a:p>
          <a:p>
            <a:endParaRPr lang="en-US" sz="1600" dirty="0"/>
          </a:p>
          <a:p>
            <a:pPr algn="r"/>
            <a:r>
              <a:rPr lang="en-US" sz="1600" dirty="0"/>
              <a:t>					</a:t>
            </a:r>
          </a:p>
          <a:p>
            <a:pPr algn="r"/>
            <a:endParaRPr lang="fr-FR" sz="1600" dirty="0"/>
          </a:p>
          <a:p>
            <a:pPr algn="r"/>
            <a:endParaRPr lang="fr-FR" sz="1600" dirty="0"/>
          </a:p>
          <a:p>
            <a:pPr algn="r"/>
            <a:r>
              <a:rPr lang="fr-FR" sz="1600" dirty="0"/>
              <a:t>2024/04</a:t>
            </a:r>
          </a:p>
        </p:txBody>
      </p:sp>
    </p:spTree>
    <p:extLst>
      <p:ext uri="{BB962C8B-B14F-4D97-AF65-F5344CB8AC3E}">
        <p14:creationId xmlns:p14="http://schemas.microsoft.com/office/powerpoint/2010/main" val="349793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E1FDED-73CB-8A0B-F319-C1118EEA073E}"/>
              </a:ext>
            </a:extLst>
          </p:cNvPr>
          <p:cNvSpPr/>
          <p:nvPr/>
        </p:nvSpPr>
        <p:spPr>
          <a:xfrm>
            <a:off x="3023141" y="0"/>
            <a:ext cx="6145718" cy="421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MLFlow</a:t>
            </a:r>
            <a:r>
              <a:rPr lang="en-US" sz="2400" dirty="0"/>
              <a:t> UI tracking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BF945A6-A3CB-8BCD-CC4C-281249610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084" y="664609"/>
            <a:ext cx="6459832" cy="30861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2E715C5-A6F5-FB7A-CB58-B7E3B394E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121" y="3810498"/>
            <a:ext cx="5867443" cy="202884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5632D81-355C-92B3-4444-154DC89D3CC9}"/>
              </a:ext>
            </a:extLst>
          </p:cNvPr>
          <p:cNvSpPr txBox="1"/>
          <p:nvPr/>
        </p:nvSpPr>
        <p:spPr>
          <a:xfrm>
            <a:off x="1366346" y="5972675"/>
            <a:ext cx="101319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MLflow</a:t>
            </a:r>
            <a:r>
              <a:rPr lang="en-US" dirty="0"/>
              <a:t> provides a </a:t>
            </a:r>
            <a:r>
              <a:rPr lang="en-US" b="1" dirty="0"/>
              <a:t>unified platform</a:t>
            </a:r>
            <a:r>
              <a:rPr lang="en-US" dirty="0"/>
              <a:t> to navigate the intricate maze of </a:t>
            </a:r>
            <a:r>
              <a:rPr lang="en-US" b="1" dirty="0"/>
              <a:t>model development</a:t>
            </a:r>
            <a:r>
              <a:rPr lang="en-US" dirty="0"/>
              <a:t>, </a:t>
            </a:r>
            <a:r>
              <a:rPr lang="en-US" b="1" dirty="0"/>
              <a:t>deployment</a:t>
            </a:r>
            <a:r>
              <a:rPr lang="en-US" dirty="0"/>
              <a:t>, and </a:t>
            </a:r>
            <a:r>
              <a:rPr lang="en-US" b="1" dirty="0"/>
              <a:t>management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3644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05A95A-ED08-19CB-D2A9-4AFA158BA0AF}"/>
              </a:ext>
            </a:extLst>
          </p:cNvPr>
          <p:cNvSpPr/>
          <p:nvPr/>
        </p:nvSpPr>
        <p:spPr>
          <a:xfrm>
            <a:off x="3023141" y="0"/>
            <a:ext cx="6145718" cy="421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Features importance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689B516-7619-1F3E-80AB-068CEDDA2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91" y="860905"/>
            <a:ext cx="3648759" cy="249749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7F8A9D3-35F9-6A54-61A0-57E2D6612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839" y="587637"/>
            <a:ext cx="6716447" cy="293674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2B4E058-BB40-D73C-71BC-2B0CC6106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840" y="3589629"/>
            <a:ext cx="6716447" cy="3226329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13A91DCA-CBCE-A591-DCD4-33908E4879F4}"/>
              </a:ext>
            </a:extLst>
          </p:cNvPr>
          <p:cNvSpPr txBox="1"/>
          <p:nvPr/>
        </p:nvSpPr>
        <p:spPr>
          <a:xfrm>
            <a:off x="4748839" y="633463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92AAF53-31BF-92BE-D269-86711F226859}"/>
              </a:ext>
            </a:extLst>
          </p:cNvPr>
          <p:cNvSpPr txBox="1"/>
          <p:nvPr/>
        </p:nvSpPr>
        <p:spPr>
          <a:xfrm>
            <a:off x="4748839" y="3690780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88539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2314437-238D-63D8-2506-5BC1B10BB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670" y="614984"/>
            <a:ext cx="9485586" cy="46394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13AC9B-1B51-CB51-A1A9-A352C617BE0F}"/>
              </a:ext>
            </a:extLst>
          </p:cNvPr>
          <p:cNvSpPr/>
          <p:nvPr/>
        </p:nvSpPr>
        <p:spPr>
          <a:xfrm>
            <a:off x="3023141" y="0"/>
            <a:ext cx="6145718" cy="421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Data drift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F21967C-4FC9-7C82-7427-A5CC8CCB03D0}"/>
              </a:ext>
            </a:extLst>
          </p:cNvPr>
          <p:cNvSpPr txBox="1"/>
          <p:nvPr/>
        </p:nvSpPr>
        <p:spPr>
          <a:xfrm>
            <a:off x="1902372" y="5744693"/>
            <a:ext cx="98166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"Drift" is a term used in machine learning to describe how </a:t>
            </a:r>
            <a:r>
              <a:rPr lang="en-US" i="1" dirty="0"/>
              <a:t>the performance of a machine learning model in production slowly gets worse over time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876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ECC7027-2ACC-2C67-DF05-CDB62595B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52" y="735724"/>
            <a:ext cx="2683359" cy="256009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3477D8E-F825-3480-BCFE-197F24D10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489" y="4114800"/>
            <a:ext cx="2958351" cy="20882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F5D1E6-EBEE-CD35-1A82-7CA953CE1945}"/>
              </a:ext>
            </a:extLst>
          </p:cNvPr>
          <p:cNvSpPr/>
          <p:nvPr/>
        </p:nvSpPr>
        <p:spPr>
          <a:xfrm>
            <a:off x="3023141" y="0"/>
            <a:ext cx="6145718" cy="421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Github</a:t>
            </a:r>
            <a:r>
              <a:rPr lang="en-US" sz="2400" dirty="0"/>
              <a:t> Repo</a:t>
            </a:r>
          </a:p>
        </p:txBody>
      </p:sp>
      <p:sp>
        <p:nvSpPr>
          <p:cNvPr id="7" name="ZoneTexte 6">
            <a:hlinkClick r:id="rId4"/>
            <a:extLst>
              <a:ext uri="{FF2B5EF4-FFF2-40B4-BE49-F238E27FC236}">
                <a16:creationId xmlns:a16="http://schemas.microsoft.com/office/drawing/2014/main" id="{8599BE78-5E38-22F6-0076-7B6ABC57156E}"/>
              </a:ext>
            </a:extLst>
          </p:cNvPr>
          <p:cNvSpPr txBox="1"/>
          <p:nvPr/>
        </p:nvSpPr>
        <p:spPr>
          <a:xfrm>
            <a:off x="987127" y="3429000"/>
            <a:ext cx="2869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My repo link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8B26E50-C5A3-AA98-7338-226A4BAFD0F7}"/>
              </a:ext>
            </a:extLst>
          </p:cNvPr>
          <p:cNvSpPr txBox="1"/>
          <p:nvPr/>
        </p:nvSpPr>
        <p:spPr>
          <a:xfrm>
            <a:off x="4572000" y="5833716"/>
            <a:ext cx="7207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		LS		Status		ADD		COMMIT		PUSH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088CFA3-2697-4C02-9B61-0B4C13869F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4661" y="947890"/>
            <a:ext cx="6781850" cy="469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805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D1ED36-EC5F-0EB5-AD98-B27A799355B3}"/>
              </a:ext>
            </a:extLst>
          </p:cNvPr>
          <p:cNvSpPr/>
          <p:nvPr/>
        </p:nvSpPr>
        <p:spPr>
          <a:xfrm>
            <a:off x="3217582" y="0"/>
            <a:ext cx="6145718" cy="421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API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AE17B4A-6633-C2E6-F32E-C1F6F4F6C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190625"/>
            <a:ext cx="9525000" cy="447675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C9BE302-8F5C-33EF-3593-4784EDDC7B9A}"/>
              </a:ext>
            </a:extLst>
          </p:cNvPr>
          <p:cNvSpPr txBox="1"/>
          <p:nvPr/>
        </p:nvSpPr>
        <p:spPr>
          <a:xfrm>
            <a:off x="3999186" y="3979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Application Programming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341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ED2D73-9E8D-12ED-3FA0-5A6A660D3A4C}"/>
              </a:ext>
            </a:extLst>
          </p:cNvPr>
          <p:cNvSpPr/>
          <p:nvPr/>
        </p:nvSpPr>
        <p:spPr>
          <a:xfrm>
            <a:off x="3023141" y="0"/>
            <a:ext cx="6145718" cy="421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API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2158F65-8CB6-0F0A-1EA9-5E38D6FAB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692" y="979008"/>
            <a:ext cx="4848260" cy="214314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86400FF-1BE8-ECC6-4E8C-007D2B9D5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92" y="3122149"/>
            <a:ext cx="4848260" cy="166555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BB84573-8E44-E411-8E63-54960A6E3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692" y="4787708"/>
            <a:ext cx="4848260" cy="115278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5A309A6-FB56-7C04-6425-47C2DA0BA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1852" y="979008"/>
            <a:ext cx="5134013" cy="173356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5015044-85C3-93C7-08C4-1A0352599D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1851" y="3092491"/>
            <a:ext cx="5134013" cy="299818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20B114-D43E-C854-0FB0-584988D5B5FF}"/>
              </a:ext>
            </a:extLst>
          </p:cNvPr>
          <p:cNvSpPr txBox="1"/>
          <p:nvPr/>
        </p:nvSpPr>
        <p:spPr>
          <a:xfrm>
            <a:off x="3999186" y="3979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Application Programming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138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D1ED36-EC5F-0EB5-AD98-B27A799355B3}"/>
              </a:ext>
            </a:extLst>
          </p:cNvPr>
          <p:cNvSpPr/>
          <p:nvPr/>
        </p:nvSpPr>
        <p:spPr>
          <a:xfrm>
            <a:off x="3412023" y="2764220"/>
            <a:ext cx="6145718" cy="421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2882292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A3439DB5-3A2F-2D17-2F6F-2A16F0874E5A}"/>
              </a:ext>
            </a:extLst>
          </p:cNvPr>
          <p:cNvSpPr txBox="1"/>
          <p:nvPr/>
        </p:nvSpPr>
        <p:spPr>
          <a:xfrm>
            <a:off x="3023141" y="1107172"/>
            <a:ext cx="858695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La mission :</a:t>
            </a:r>
          </a:p>
          <a:p>
            <a:endParaRPr lang="fr-FR" b="1" dirty="0"/>
          </a:p>
          <a:p>
            <a:endParaRPr lang="fr-FR" dirty="0"/>
          </a:p>
          <a:p>
            <a:r>
              <a:rPr lang="fr-FR" dirty="0"/>
              <a:t>Construire un modèle de </a:t>
            </a:r>
            <a:r>
              <a:rPr lang="fr-FR" dirty="0" err="1"/>
              <a:t>scoring</a:t>
            </a:r>
            <a:r>
              <a:rPr lang="fr-FR" dirty="0"/>
              <a:t> qui donnera une prédiction sur la probabilité de faillite d'un client de façon automatique.</a:t>
            </a:r>
          </a:p>
          <a:p>
            <a:endParaRPr lang="fr-FR" dirty="0"/>
          </a:p>
          <a:p>
            <a:pPr>
              <a:buFont typeface="+mj-lt"/>
              <a:buAutoNum type="arabicPeriod"/>
            </a:pPr>
            <a:endParaRPr lang="fr-FR" dirty="0"/>
          </a:p>
          <a:p>
            <a:pPr>
              <a:buFont typeface="+mj-lt"/>
              <a:buAutoNum type="arabicPeriod"/>
            </a:pPr>
            <a:r>
              <a:rPr lang="fr-FR" dirty="0"/>
              <a:t>Analyser les </a:t>
            </a:r>
            <a:r>
              <a:rPr lang="fr-FR" dirty="0" err="1"/>
              <a:t>features</a:t>
            </a:r>
            <a:r>
              <a:rPr lang="fr-FR" dirty="0"/>
              <a:t> qui contribuent le plus au modèle, d’une manière générale (</a:t>
            </a:r>
            <a:r>
              <a:rPr lang="fr-FR" dirty="0" err="1"/>
              <a:t>feature</a:t>
            </a:r>
            <a:r>
              <a:rPr lang="fr-FR" dirty="0"/>
              <a:t> importance globale) et au niveau d’un client (</a:t>
            </a:r>
            <a:r>
              <a:rPr lang="fr-FR" dirty="0" err="1"/>
              <a:t>feature</a:t>
            </a:r>
            <a:r>
              <a:rPr lang="fr-FR" dirty="0"/>
              <a:t> importance locale), afin, dans un soucis de transparence, de permettre à un chargé d’études de mieux comprendre le score attribué par le modèle.</a:t>
            </a:r>
          </a:p>
          <a:p>
            <a:pPr>
              <a:buFont typeface="+mj-lt"/>
              <a:buAutoNum type="arabicPeriod"/>
            </a:pPr>
            <a:endParaRPr lang="fr-FR" dirty="0"/>
          </a:p>
          <a:p>
            <a:pPr>
              <a:buFont typeface="+mj-lt"/>
              <a:buAutoNum type="arabicPeriod"/>
            </a:pPr>
            <a:r>
              <a:rPr lang="fr-FR" dirty="0"/>
              <a:t>Mettre en production le modèle de </a:t>
            </a:r>
            <a:r>
              <a:rPr lang="fr-FR" dirty="0" err="1"/>
              <a:t>scoring</a:t>
            </a:r>
            <a:r>
              <a:rPr lang="fr-FR" dirty="0"/>
              <a:t> de prédiction à l’aide d’une API et réaliser une interface de test de cette API.</a:t>
            </a:r>
          </a:p>
          <a:p>
            <a:pPr>
              <a:buFont typeface="+mj-lt"/>
              <a:buAutoNum type="arabicPeriod"/>
            </a:pPr>
            <a:endParaRPr lang="fr-FR" dirty="0"/>
          </a:p>
          <a:p>
            <a:pPr>
              <a:buFont typeface="+mj-lt"/>
              <a:buAutoNum type="arabicPeriod"/>
            </a:pPr>
            <a:r>
              <a:rPr lang="fr-FR" dirty="0"/>
              <a:t>Mettre en œuvre une approche globale </a:t>
            </a:r>
            <a:r>
              <a:rPr lang="fr-FR" dirty="0" err="1"/>
              <a:t>MLOps</a:t>
            </a:r>
            <a:r>
              <a:rPr lang="fr-FR" dirty="0"/>
              <a:t> de bout en bout, du </a:t>
            </a:r>
            <a:r>
              <a:rPr lang="fr-FR" dirty="0" err="1"/>
              <a:t>tracking</a:t>
            </a:r>
            <a:r>
              <a:rPr lang="fr-FR" dirty="0"/>
              <a:t> des expérimentations à l’analyse en production du data drift.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E9EA05-69B1-64B0-CB81-49AC6FAB3EDD}"/>
              </a:ext>
            </a:extLst>
          </p:cNvPr>
          <p:cNvSpPr/>
          <p:nvPr/>
        </p:nvSpPr>
        <p:spPr>
          <a:xfrm>
            <a:off x="3023141" y="0"/>
            <a:ext cx="6145718" cy="421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75120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B5D5782-612E-367B-4CD1-A5F5BA2181CE}"/>
              </a:ext>
            </a:extLst>
          </p:cNvPr>
          <p:cNvSpPr/>
          <p:nvPr/>
        </p:nvSpPr>
        <p:spPr>
          <a:xfrm>
            <a:off x="3023141" y="0"/>
            <a:ext cx="6145718" cy="421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Data source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4D82DC0-F10C-97F0-B98B-EBF498655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6027" y="2490952"/>
            <a:ext cx="3682854" cy="208893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3C5840E-59C1-40E7-26CC-6F08D445D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32" y="1078367"/>
            <a:ext cx="7489495" cy="470126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0DDD936-B8DC-5916-0B1E-5D1A88DB3DC1}"/>
              </a:ext>
            </a:extLst>
          </p:cNvPr>
          <p:cNvSpPr txBox="1"/>
          <p:nvPr/>
        </p:nvSpPr>
        <p:spPr>
          <a:xfrm>
            <a:off x="1538891" y="6172541"/>
            <a:ext cx="1073193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linkClick r:id="rId5"/>
              </a:rPr>
              <a:t>https://www.kaggle.com/c/home-credit-default-risk/data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50854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58AF29-B40F-CA57-9E6C-75D587D5F3F0}"/>
              </a:ext>
            </a:extLst>
          </p:cNvPr>
          <p:cNvSpPr/>
          <p:nvPr/>
        </p:nvSpPr>
        <p:spPr>
          <a:xfrm>
            <a:off x="3023141" y="0"/>
            <a:ext cx="6145718" cy="421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Data preparation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F3308D9-C1F1-F181-D4E8-8BFA2321A5ED}"/>
              </a:ext>
            </a:extLst>
          </p:cNvPr>
          <p:cNvSpPr txBox="1"/>
          <p:nvPr/>
        </p:nvSpPr>
        <p:spPr>
          <a:xfrm>
            <a:off x="2123089" y="1151159"/>
            <a:ext cx="942777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b="1" dirty="0"/>
              <a:t>Categorical Data Encoding</a:t>
            </a:r>
            <a:r>
              <a:rPr lang="en-US" dirty="0"/>
              <a:t>: One-hot encoding to transform categorical variables into a machine-learning-friendly format.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Missing Value Handling</a:t>
            </a:r>
            <a:r>
              <a:rPr lang="en-US" dirty="0"/>
              <a:t>: Replacing specific abnormal values with </a:t>
            </a:r>
            <a:r>
              <a:rPr lang="en-US" dirty="0" err="1"/>
              <a:t>NaN</a:t>
            </a:r>
            <a:r>
              <a:rPr lang="en-US" dirty="0"/>
              <a:t> for accurate representation.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Feature Engineering</a:t>
            </a:r>
            <a:r>
              <a:rPr lang="en-US" dirty="0"/>
              <a:t>: Created new features through ratios, differences, and transformations to capture critical aspects of the data, like financial ratios.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Data Aggregation</a:t>
            </a:r>
            <a:r>
              <a:rPr lang="en-US" dirty="0"/>
              <a:t>: Applied comprehensive aggregations (mean, max, min, sum) across multiple datasets to summarize historical and financial data at the customer level.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Dimensionality Reduction for Categorical Data</a:t>
            </a:r>
            <a:r>
              <a:rPr lang="en-US" dirty="0"/>
              <a:t>: Aggregated categorical data to reduce dimensionality while preserving essential information through mean values.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Resource Management</a:t>
            </a:r>
            <a:r>
              <a:rPr lang="en-US" dirty="0"/>
              <a:t>: Employed garbage collection to efficiently manage memory by removing temporary variables and ensuring resource optimization.</a:t>
            </a:r>
          </a:p>
        </p:txBody>
      </p:sp>
    </p:spTree>
    <p:extLst>
      <p:ext uri="{BB962C8B-B14F-4D97-AF65-F5344CB8AC3E}">
        <p14:creationId xmlns:p14="http://schemas.microsoft.com/office/powerpoint/2010/main" val="2387303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D03A4E-932D-9078-33C6-A5DAE5E73291}"/>
              </a:ext>
            </a:extLst>
          </p:cNvPr>
          <p:cNvSpPr/>
          <p:nvPr/>
        </p:nvSpPr>
        <p:spPr>
          <a:xfrm>
            <a:off x="3023141" y="0"/>
            <a:ext cx="6145718" cy="421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Data cleaning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F0CA6FB-A991-E93A-4889-6825C8DD73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03"/>
          <a:stretch/>
        </p:blipFill>
        <p:spPr>
          <a:xfrm>
            <a:off x="10090035" y="0"/>
            <a:ext cx="1387262" cy="685091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DB66EEC-E319-A924-C7FA-FF572501A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737" y="1809929"/>
            <a:ext cx="3914804" cy="335282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49B3A0B-9CE3-7EDF-E500-D369A9F43843}"/>
              </a:ext>
            </a:extLst>
          </p:cNvPr>
          <p:cNvSpPr txBox="1"/>
          <p:nvPr/>
        </p:nvSpPr>
        <p:spPr>
          <a:xfrm>
            <a:off x="1964093" y="609600"/>
            <a:ext cx="81259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features have an important quantity of missing values.</a:t>
            </a:r>
          </a:p>
          <a:p>
            <a:endParaRPr lang="en-US" dirty="0"/>
          </a:p>
          <a:p>
            <a:r>
              <a:rPr lang="en-US" dirty="0"/>
              <a:t>The threshold is an a parameter we can optimize once the best model </a:t>
            </a:r>
            <a:br>
              <a:rPr lang="en-US" dirty="0"/>
            </a:br>
            <a:r>
              <a:rPr lang="en-US" dirty="0"/>
              <a:t>was selected.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115AFAF1-4819-2409-6A49-4B38F2E5F08B}"/>
              </a:ext>
            </a:extLst>
          </p:cNvPr>
          <p:cNvSpPr/>
          <p:nvPr/>
        </p:nvSpPr>
        <p:spPr>
          <a:xfrm>
            <a:off x="8660524" y="3804745"/>
            <a:ext cx="1208586" cy="9984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0.75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723CF3DD-85D5-F91D-40D4-05F1102F26C8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9869110" y="4303987"/>
            <a:ext cx="1387469" cy="199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836DAECD-434E-09C1-1EDF-BFE30D04A28C}"/>
              </a:ext>
            </a:extLst>
          </p:cNvPr>
          <p:cNvSpPr txBox="1"/>
          <p:nvPr/>
        </p:nvSpPr>
        <p:spPr>
          <a:xfrm>
            <a:off x="1508234" y="5624419"/>
            <a:ext cx="830317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Other steps : 		Checking for duplicates</a:t>
            </a:r>
          </a:p>
          <a:p>
            <a:r>
              <a:rPr lang="en-US" sz="1400" dirty="0"/>
              <a:t>				Handling missing values with different imputer (avg, most frequent…)</a:t>
            </a:r>
          </a:p>
          <a:p>
            <a:r>
              <a:rPr lang="en-US" sz="1400" dirty="0"/>
              <a:t>				Handling outliers (negative &amp; infinite values, temporal values, etc.)</a:t>
            </a:r>
          </a:p>
        </p:txBody>
      </p:sp>
    </p:spTree>
    <p:extLst>
      <p:ext uri="{BB962C8B-B14F-4D97-AF65-F5344CB8AC3E}">
        <p14:creationId xmlns:p14="http://schemas.microsoft.com/office/powerpoint/2010/main" val="3191411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9C7BCE-CF30-D177-C909-4AFE65B37C2A}"/>
              </a:ext>
            </a:extLst>
          </p:cNvPr>
          <p:cNvSpPr/>
          <p:nvPr/>
        </p:nvSpPr>
        <p:spPr>
          <a:xfrm>
            <a:off x="3023141" y="0"/>
            <a:ext cx="6145718" cy="421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Data overview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ACD90A6-6BA0-0E15-C516-B2E566CB7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052" y="698596"/>
            <a:ext cx="2883576" cy="293798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5063A01-D2B2-B51F-1A10-D10B398F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620" y="698596"/>
            <a:ext cx="5612718" cy="298752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9EB4D3E-0C87-43C6-9F15-93B3356C8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6030" y="3913935"/>
            <a:ext cx="3738590" cy="252414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2FC782C-29A9-9159-D057-EE4A176F7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930" y="3895512"/>
            <a:ext cx="4072133" cy="253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09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BACE7F4-F170-2688-DD72-D4CBFC486375}"/>
              </a:ext>
            </a:extLst>
          </p:cNvPr>
          <p:cNvSpPr/>
          <p:nvPr/>
        </p:nvSpPr>
        <p:spPr>
          <a:xfrm>
            <a:off x="3023141" y="0"/>
            <a:ext cx="6145718" cy="421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Features engineering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B71A3B2-3209-5A12-7AE6-BAA33955A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745" y="1175130"/>
            <a:ext cx="3667152" cy="2790845"/>
          </a:xfrm>
          <a:prstGeom prst="rect">
            <a:avLst/>
          </a:prstGeom>
        </p:spPr>
      </p:pic>
      <p:sp>
        <p:nvSpPr>
          <p:cNvPr id="6" name="Rectangle : avec coins arrondis en haut 5">
            <a:extLst>
              <a:ext uri="{FF2B5EF4-FFF2-40B4-BE49-F238E27FC236}">
                <a16:creationId xmlns:a16="http://schemas.microsoft.com/office/drawing/2014/main" id="{C02268D8-0429-5C2C-06DF-5CA32F24F7DB}"/>
              </a:ext>
            </a:extLst>
          </p:cNvPr>
          <p:cNvSpPr/>
          <p:nvPr/>
        </p:nvSpPr>
        <p:spPr>
          <a:xfrm>
            <a:off x="1803744" y="754890"/>
            <a:ext cx="3609825" cy="373118"/>
          </a:xfrm>
          <a:prstGeom prst="round2Same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Polinomial</a:t>
            </a:r>
            <a:r>
              <a:rPr lang="en-US" dirty="0"/>
              <a:t> features CORR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A812DA9-F05A-882F-3807-A0089765B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504" y="1830456"/>
            <a:ext cx="5341365" cy="1212276"/>
          </a:xfrm>
          <a:prstGeom prst="rect">
            <a:avLst/>
          </a:prstGeom>
        </p:spPr>
      </p:pic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B1D26C30-24D2-5D31-2D58-4A4B09921C0A}"/>
              </a:ext>
            </a:extLst>
          </p:cNvPr>
          <p:cNvSpPr/>
          <p:nvPr/>
        </p:nvSpPr>
        <p:spPr>
          <a:xfrm>
            <a:off x="6209504" y="1732351"/>
            <a:ext cx="5341365" cy="413415"/>
          </a:xfrm>
          <a:prstGeom prst="round2Same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Domaine knowledge features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D7B22DB-4A7D-C5A5-E20E-70A5AB47D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1116" y="4013097"/>
            <a:ext cx="6900569" cy="275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366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812361-0E49-AE2E-DD0D-2A6FC58AE6C2}"/>
              </a:ext>
            </a:extLst>
          </p:cNvPr>
          <p:cNvSpPr/>
          <p:nvPr/>
        </p:nvSpPr>
        <p:spPr>
          <a:xfrm>
            <a:off x="3023141" y="0"/>
            <a:ext cx="6145718" cy="421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Features engineering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E6B84D0-F355-BB5C-4C84-92762F2FDEED}"/>
              </a:ext>
            </a:extLst>
          </p:cNvPr>
          <p:cNvSpPr txBox="1"/>
          <p:nvPr/>
        </p:nvSpPr>
        <p:spPr>
          <a:xfrm>
            <a:off x="2343806" y="1187459"/>
            <a:ext cx="27687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Dummy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Random Forest</a:t>
            </a:r>
          </a:p>
          <a:p>
            <a:r>
              <a:rPr lang="en-US" dirty="0"/>
              <a:t>Light gradient boosting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67A0366-2B4E-B205-6E87-7CE990517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7059" y="2308646"/>
            <a:ext cx="6115095" cy="424818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1CC587E-2CBE-1EEB-D1A7-EF77C4AB0E72}"/>
              </a:ext>
            </a:extLst>
          </p:cNvPr>
          <p:cNvSpPr txBox="1"/>
          <p:nvPr/>
        </p:nvSpPr>
        <p:spPr>
          <a:xfrm>
            <a:off x="2343806" y="293636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Standard</a:t>
            </a:r>
          </a:p>
          <a:p>
            <a:r>
              <a:rPr lang="en-US" dirty="0"/>
              <a:t>Polynomial</a:t>
            </a:r>
          </a:p>
          <a:p>
            <a:r>
              <a:rPr lang="en-US" dirty="0"/>
              <a:t>Domain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2F1F92A-C509-F38F-9D14-228959112889}"/>
              </a:ext>
            </a:extLst>
          </p:cNvPr>
          <p:cNvSpPr txBox="1"/>
          <p:nvPr/>
        </p:nvSpPr>
        <p:spPr>
          <a:xfrm>
            <a:off x="2343806" y="4310363"/>
            <a:ext cx="1064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PCA 0.8</a:t>
            </a:r>
          </a:p>
          <a:p>
            <a:r>
              <a:rPr lang="en-US" dirty="0"/>
              <a:t>No PCA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DDDE7C1-C15A-7030-AA42-9D14178BB87A}"/>
              </a:ext>
            </a:extLst>
          </p:cNvPr>
          <p:cNvSpPr txBox="1"/>
          <p:nvPr/>
        </p:nvSpPr>
        <p:spPr>
          <a:xfrm>
            <a:off x="2343806" y="5407362"/>
            <a:ext cx="25699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 (business score)</a:t>
            </a:r>
          </a:p>
          <a:p>
            <a:r>
              <a:rPr lang="en-US" dirty="0"/>
              <a:t>Accuracy</a:t>
            </a:r>
          </a:p>
          <a:p>
            <a:r>
              <a:rPr lang="en-US" dirty="0"/>
              <a:t>Roc</a:t>
            </a:r>
          </a:p>
          <a:p>
            <a:r>
              <a:rPr lang="en-US" dirty="0"/>
              <a:t>Elapse time</a:t>
            </a:r>
          </a:p>
        </p:txBody>
      </p:sp>
      <p:sp>
        <p:nvSpPr>
          <p:cNvPr id="10" name="Accolade fermante 9">
            <a:extLst>
              <a:ext uri="{FF2B5EF4-FFF2-40B4-BE49-F238E27FC236}">
                <a16:creationId xmlns:a16="http://schemas.microsoft.com/office/drawing/2014/main" id="{0B7A87BF-C6A4-1EC5-E2AD-0DDF6C1DA730}"/>
              </a:ext>
            </a:extLst>
          </p:cNvPr>
          <p:cNvSpPr/>
          <p:nvPr/>
        </p:nvSpPr>
        <p:spPr>
          <a:xfrm>
            <a:off x="4997824" y="1100391"/>
            <a:ext cx="225817" cy="138530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7B74970-5016-0A16-17D6-21D2B1E2620A}"/>
              </a:ext>
            </a:extLst>
          </p:cNvPr>
          <p:cNvSpPr txBox="1"/>
          <p:nvPr/>
        </p:nvSpPr>
        <p:spPr>
          <a:xfrm>
            <a:off x="5299440" y="1602957"/>
            <a:ext cx="179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GridSearchCV</a:t>
            </a: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4D8AAE7-50C9-A07E-4406-17F31E01A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53" y="2160419"/>
            <a:ext cx="1859368" cy="99312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69E5A6B-5734-C028-693B-4E5C5003F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573" y="1227894"/>
            <a:ext cx="1178238" cy="93252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E438BEC5-16DE-6277-9D4A-84911DD589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31" y="288500"/>
            <a:ext cx="2159875" cy="95651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05B6B60-B9B7-F0A1-93B2-60F6549AE6C5}"/>
              </a:ext>
            </a:extLst>
          </p:cNvPr>
          <p:cNvSpPr/>
          <p:nvPr/>
        </p:nvSpPr>
        <p:spPr>
          <a:xfrm>
            <a:off x="9837683" y="5812221"/>
            <a:ext cx="451945" cy="1734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76EF38-40CE-5B8D-9C55-E057F4AB65FD}"/>
              </a:ext>
            </a:extLst>
          </p:cNvPr>
          <p:cNvSpPr/>
          <p:nvPr/>
        </p:nvSpPr>
        <p:spPr>
          <a:xfrm>
            <a:off x="10442028" y="3815255"/>
            <a:ext cx="451945" cy="1944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B48A70-F04A-C467-B19F-D6E430616D2E}"/>
              </a:ext>
            </a:extLst>
          </p:cNvPr>
          <p:cNvSpPr/>
          <p:nvPr/>
        </p:nvSpPr>
        <p:spPr>
          <a:xfrm>
            <a:off x="11235559" y="2559758"/>
            <a:ext cx="451945" cy="1944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0DF499-9BA5-6FCC-4504-2EECCB3E5FB1}"/>
              </a:ext>
            </a:extLst>
          </p:cNvPr>
          <p:cNvSpPr/>
          <p:nvPr/>
        </p:nvSpPr>
        <p:spPr>
          <a:xfrm>
            <a:off x="9233168" y="2559758"/>
            <a:ext cx="451945" cy="1944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748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B61E7F3-6642-91F6-FD10-1D78D0AE8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503" y="1057257"/>
            <a:ext cx="6076994" cy="47434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429EA5F-5260-5331-2501-7BC9ACD00DC6}"/>
              </a:ext>
            </a:extLst>
          </p:cNvPr>
          <p:cNvSpPr/>
          <p:nvPr/>
        </p:nvSpPr>
        <p:spPr>
          <a:xfrm>
            <a:off x="3023141" y="0"/>
            <a:ext cx="6145718" cy="421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Threshold optimization</a:t>
            </a:r>
          </a:p>
        </p:txBody>
      </p:sp>
    </p:spTree>
    <p:extLst>
      <p:ext uri="{BB962C8B-B14F-4D97-AF65-F5344CB8AC3E}">
        <p14:creationId xmlns:p14="http://schemas.microsoft.com/office/powerpoint/2010/main" val="1176462624"/>
      </p:ext>
    </p:extLst>
  </p:cSld>
  <p:clrMapOvr>
    <a:masterClrMapping/>
  </p:clrMapOvr>
</p:sld>
</file>

<file path=ppt/theme/theme1.xml><?xml version="1.0" encoding="utf-8"?>
<a:theme xmlns:a="http://schemas.openxmlformats.org/drawingml/2006/main" name="Brin">
  <a:themeElements>
    <a:clrScheme name="Brin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Brin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rin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480</Words>
  <Application>Microsoft Office PowerPoint</Application>
  <PresentationFormat>Grand écran</PresentationFormat>
  <Paragraphs>79</Paragraphs>
  <Slides>16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Century Gothic</vt:lpstr>
      <vt:lpstr>Wingdings 3</vt:lpstr>
      <vt:lpstr>Brin</vt:lpstr>
      <vt:lpstr>Projet 7 Implémentez un modèle  de scoring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7 Implémentez un modèle  de scoring</dc:title>
  <dc:creator>Alexandre Jeandel</dc:creator>
  <cp:lastModifiedBy>Alexandre Jeandel</cp:lastModifiedBy>
  <cp:revision>10</cp:revision>
  <dcterms:created xsi:type="dcterms:W3CDTF">2024-04-02T07:54:07Z</dcterms:created>
  <dcterms:modified xsi:type="dcterms:W3CDTF">2024-04-08T04:30:47Z</dcterms:modified>
</cp:coreProperties>
</file>